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B33B6DF-F49E-466C-B95F-E56E71560346}" type="datetimeFigureOut">
              <a:rPr lang="ar-EG" smtClean="0"/>
              <a:t>08/03/1442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171D88-F347-4B5C-960A-8674A84CB498}" type="slidenum">
              <a:rPr lang="ar-EG" smtClean="0"/>
              <a:t>‹#›</a:t>
            </a:fld>
            <a:endParaRPr lang="ar-EG"/>
          </a:p>
        </p:txBody>
      </p:sp>
    </p:spTree>
    <p:extLst>
      <p:ext uri="{BB962C8B-B14F-4D97-AF65-F5344CB8AC3E}">
        <p14:creationId xmlns:p14="http://schemas.microsoft.com/office/powerpoint/2010/main" val="21039850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8E171D88-F347-4B5C-960A-8674A84CB498}" type="slidenum">
              <a:rPr lang="ar-EG" smtClean="0"/>
              <a:t>2</a:t>
            </a:fld>
            <a:endParaRPr lang="ar-EG"/>
          </a:p>
        </p:txBody>
      </p:sp>
    </p:spTree>
    <p:extLst>
      <p:ext uri="{BB962C8B-B14F-4D97-AF65-F5344CB8AC3E}">
        <p14:creationId xmlns:p14="http://schemas.microsoft.com/office/powerpoint/2010/main" val="25194680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18CA0C-AF3F-4459-8236-F3482BBE4A3B}" type="datetime1">
              <a:rPr lang="en-US" smtClean="0"/>
              <a:t>10/24/2020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C05EA7-29EA-48EC-84C9-C399DC6364D5}" type="datetime1">
              <a:rPr lang="en-US" smtClean="0"/>
              <a:t>10/24/2020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CB0806-5487-446D-B7A1-DA2109888FA0}" type="datetime1">
              <a:rPr lang="en-US" smtClean="0"/>
              <a:t>10/24/2020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772841-F01F-43CC-B7E2-DB379794D466}" type="datetime1">
              <a:rPr lang="en-US" smtClean="0"/>
              <a:t>10/24/2020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771CB9-5F0D-4C25-9D05-BFDB53D57814}" type="datetime1">
              <a:rPr lang="en-US" smtClean="0"/>
              <a:t>10/24/2020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2205AA-3D68-4C2E-BDDC-D9EB06F1C153}" type="datetime1">
              <a:rPr lang="en-US" smtClean="0"/>
              <a:t>10/24/2020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1AA793-74D3-46AD-A3FE-6BC801C98A6C}" type="datetime1">
              <a:rPr lang="en-US" smtClean="0"/>
              <a:t>10/24/2020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B6749B-29CA-40A4-AFD2-27E955BF712A}" type="datetime1">
              <a:rPr lang="en-US" smtClean="0"/>
              <a:t>10/24/2020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BDD8265-9FEA-406C-994A-C62174FBA1A1}" type="datetime1">
              <a:rPr lang="en-US" smtClean="0"/>
              <a:t>10/24/2020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17C24C8-E660-4A93-B04F-D611A7BD5988}" type="datetime1">
              <a:rPr lang="en-US" smtClean="0"/>
              <a:t>10/24/2020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6547726-69E4-4E8D-968E-14F6C36D914E}" type="datetime1">
              <a:rPr lang="en-US" smtClean="0"/>
              <a:t>10/24/2020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5A9019-5F2E-474A-8789-76F54B3CBC09}" type="datetime1">
              <a:rPr lang="en-US" smtClean="0"/>
              <a:t>10/24/2020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Introduction to Drama</a:t>
            </a:r>
            <a:endParaRPr lang="ar-EG" dirty="0"/>
          </a:p>
        </p:txBody>
      </p:sp>
      <p:sp>
        <p:nvSpPr>
          <p:cNvPr id="3" name="Subtitle 2"/>
          <p:cNvSpPr>
            <a:spLocks noGrp="1"/>
          </p:cNvSpPr>
          <p:nvPr>
            <p:ph type="subTitle" idx="1"/>
          </p:nvPr>
        </p:nvSpPr>
        <p:spPr/>
        <p:txBody>
          <a:bodyPr/>
          <a:lstStyle/>
          <a:p>
            <a:r>
              <a:rPr lang="en-US" dirty="0" smtClean="0"/>
              <a:t>First Grade</a:t>
            </a:r>
            <a:endParaRPr lang="ar-E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Date Placeholder 4"/>
          <p:cNvSpPr>
            <a:spLocks noGrp="1"/>
          </p:cNvSpPr>
          <p:nvPr>
            <p:ph type="dt" sz="half" idx="10"/>
          </p:nvPr>
        </p:nvSpPr>
        <p:spPr/>
        <p:txBody>
          <a:bodyPr/>
          <a:lstStyle/>
          <a:p>
            <a:fld id="{4B225136-514C-46D4-83FB-466F42FF02DB}" type="datetime1">
              <a:rPr lang="en-US" smtClean="0"/>
              <a:t>10/24/2020</a:t>
            </a:fld>
            <a:endParaRPr lang="en-US"/>
          </a:p>
        </p:txBody>
      </p:sp>
    </p:spTree>
    <p:extLst>
      <p:ext uri="{BB962C8B-B14F-4D97-AF65-F5344CB8AC3E}">
        <p14:creationId xmlns:p14="http://schemas.microsoft.com/office/powerpoint/2010/main" val="608863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indent="256032" algn="just" rtl="0">
              <a:lnSpc>
                <a:spcPct val="150000"/>
              </a:lnSpc>
            </a:pPr>
            <a:r>
              <a:rPr lang="en-US" sz="2000" dirty="0" smtClean="0">
                <a:latin typeface="Times New Roman" pitchFamily="18" charset="0"/>
                <a:cs typeface="Times New Roman" pitchFamily="18" charset="0"/>
              </a:rPr>
              <a:t>The best known and the most appealing morality play is </a:t>
            </a:r>
            <a:r>
              <a:rPr lang="en-US" sz="2000" i="1" dirty="0" smtClean="0">
                <a:latin typeface="Times New Roman" pitchFamily="18" charset="0"/>
                <a:cs typeface="Times New Roman" pitchFamily="18" charset="0"/>
              </a:rPr>
              <a:t>Everyman</a:t>
            </a:r>
            <a:r>
              <a:rPr lang="en-US" sz="2000" dirty="0" smtClean="0">
                <a:latin typeface="Times New Roman" pitchFamily="18" charset="0"/>
                <a:cs typeface="Times New Roman" pitchFamily="18" charset="0"/>
              </a:rPr>
              <a:t>. It tells the story of Everyman summoned by Death to a long journey with no return. But he is afraid and unwilling to such a departure, requests a delay. However, such pleadings are for nothing. He looks for friends to accompany him, but in vain. No one could go. Good Deeds is weakened by his faults and lure. He acknowledges his sins and does penance to the character of Knowledge. As a result, Good Deeds grows strong enough to accompany him to the grave. An Angel announces the entry of Everyman’s soul to the heavenly sphere, and a ‘doctor’ concludes by pointing the moral.   </a:t>
            </a:r>
            <a:endParaRPr lang="ar-EG" sz="2000" dirty="0">
              <a:latin typeface="Times New Roman" pitchFamily="18" charset="0"/>
              <a:cs typeface="Times New Roman" pitchFamily="18" charset="0"/>
            </a:endParaRPr>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4000" i="1" dirty="0" smtClean="0">
                <a:effectLst/>
                <a:latin typeface="Times New Roman" pitchFamily="18" charset="0"/>
                <a:cs typeface="Times New Roman" pitchFamily="18" charset="0"/>
              </a:rPr>
              <a:t>EVERYMAN</a:t>
            </a:r>
            <a:endParaRPr lang="ar-EG" sz="4000" i="1" dirty="0">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Date Placeholder 4"/>
          <p:cNvSpPr>
            <a:spLocks noGrp="1"/>
          </p:cNvSpPr>
          <p:nvPr>
            <p:ph type="dt" sz="half" idx="10"/>
          </p:nvPr>
        </p:nvSpPr>
        <p:spPr/>
        <p:txBody>
          <a:bodyPr/>
          <a:lstStyle/>
          <a:p>
            <a:fld id="{7D522413-02FF-4798-9B2C-DADA3FFD9EC3}" type="datetime1">
              <a:rPr lang="en-US" smtClean="0"/>
              <a:t>10/24/2020</a:t>
            </a:fld>
            <a:endParaRPr lang="en-US"/>
          </a:p>
        </p:txBody>
      </p:sp>
    </p:spTree>
    <p:extLst>
      <p:ext uri="{BB962C8B-B14F-4D97-AF65-F5344CB8AC3E}">
        <p14:creationId xmlns:p14="http://schemas.microsoft.com/office/powerpoint/2010/main" val="2434744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indent="256032" algn="just" rtl="0">
              <a:lnSpc>
                <a:spcPct val="150000"/>
              </a:lnSpc>
            </a:pPr>
            <a:r>
              <a:rPr lang="en-US" sz="2800" dirty="0" smtClean="0">
                <a:latin typeface="Times New Roman" pitchFamily="18" charset="0"/>
                <a:cs typeface="Times New Roman" pitchFamily="18" charset="0"/>
              </a:rPr>
              <a:t>A type of morality play with more realistic and comic elements, flourished at the end of the fifteenth century, and early sixteenth. It shows the development of the character of </a:t>
            </a:r>
            <a:r>
              <a:rPr lang="en-US" sz="2800" b="1" dirty="0" smtClean="0">
                <a:latin typeface="Times New Roman" pitchFamily="18" charset="0"/>
                <a:cs typeface="Times New Roman" pitchFamily="18" charset="0"/>
              </a:rPr>
              <a:t>VICE</a:t>
            </a:r>
            <a:r>
              <a:rPr lang="en-US" sz="2800" dirty="0" smtClean="0">
                <a:latin typeface="Times New Roman" pitchFamily="18" charset="0"/>
                <a:cs typeface="Times New Roman" pitchFamily="18" charset="0"/>
              </a:rPr>
              <a:t>, from a devilish tempter to a purely comic figure.</a:t>
            </a:r>
            <a:endParaRPr lang="ar-EG" sz="2800" dirty="0">
              <a:latin typeface="Times New Roman" pitchFamily="18" charset="0"/>
              <a:cs typeface="Times New Roman" pitchFamily="18" charset="0"/>
            </a:endParaRPr>
          </a:p>
        </p:txBody>
      </p:sp>
      <p:sp>
        <p:nvSpPr>
          <p:cNvPr id="3" name="Title 2"/>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4000" dirty="0" smtClean="0">
                <a:latin typeface="Times New Roman" pitchFamily="18" charset="0"/>
                <a:cs typeface="Times New Roman" pitchFamily="18" charset="0"/>
              </a:rPr>
              <a:t>INTERLUDE</a:t>
            </a:r>
            <a:endParaRPr lang="ar-EG" sz="4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Date Placeholder 4"/>
          <p:cNvSpPr>
            <a:spLocks noGrp="1"/>
          </p:cNvSpPr>
          <p:nvPr>
            <p:ph type="dt" sz="half" idx="10"/>
          </p:nvPr>
        </p:nvSpPr>
        <p:spPr/>
        <p:txBody>
          <a:bodyPr/>
          <a:lstStyle/>
          <a:p>
            <a:fld id="{CB8301BF-C494-41F4-88C8-6BF65DD531EC}" type="datetime1">
              <a:rPr lang="en-US" smtClean="0"/>
              <a:t>10/24/2020</a:t>
            </a:fld>
            <a:endParaRPr lang="en-US"/>
          </a:p>
        </p:txBody>
      </p:sp>
    </p:spTree>
    <p:extLst>
      <p:ext uri="{BB962C8B-B14F-4D97-AF65-F5344CB8AC3E}">
        <p14:creationId xmlns:p14="http://schemas.microsoft.com/office/powerpoint/2010/main" val="2077900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indent="457200" algn="just" rtl="0">
              <a:lnSpc>
                <a:spcPct val="200000"/>
              </a:lnSpc>
            </a:pPr>
            <a:r>
              <a:rPr lang="en-US" sz="1600" b="1" dirty="0">
                <a:latin typeface="Times New Roman" pitchFamily="18" charset="0"/>
                <a:ea typeface="Calibri"/>
                <a:cs typeface="Times New Roman" pitchFamily="18" charset="0"/>
              </a:rPr>
              <a:t>This course aims to identify at first what is drama? And how does it differ from other forms of literature like, novel, poetry, or short stories? How can students deal with the play-text or the script? What are the elements of drama? Besides, the course introduces glossary of dramatic terms which help students understand, analyze, and visualize the dramatic work</a:t>
            </a:r>
            <a:r>
              <a:rPr lang="en-US" sz="1600" b="1" dirty="0" smtClean="0">
                <a:latin typeface="Times New Roman" pitchFamily="18" charset="0"/>
                <a:ea typeface="Calibri"/>
                <a:cs typeface="Times New Roman" pitchFamily="18" charset="0"/>
              </a:rPr>
              <a:t>.</a:t>
            </a:r>
            <a:endParaRPr lang="en-US" sz="1600" b="1" dirty="0">
              <a:latin typeface="Times New Roman" pitchFamily="18" charset="0"/>
              <a:ea typeface="Calibri"/>
              <a:cs typeface="Times New Roman" pitchFamily="18" charset="0"/>
            </a:endParaRPr>
          </a:p>
          <a:p>
            <a:pPr indent="457200" algn="just" rtl="0">
              <a:lnSpc>
                <a:spcPct val="200000"/>
              </a:lnSpc>
            </a:pPr>
            <a:r>
              <a:rPr lang="en-US" sz="1600" b="1" dirty="0">
                <a:latin typeface="Times New Roman" pitchFamily="18" charset="0"/>
                <a:ea typeface="Calibri"/>
                <a:cs typeface="Times New Roman" pitchFamily="18" charset="0"/>
              </a:rPr>
              <a:t>Therefore, this course covers three main points: A Historical Background (the beginnings); the Conventions of Drama / Theatre; and the Types of Drama, next to the main dramatic and literary terms.</a:t>
            </a:r>
          </a:p>
          <a:p>
            <a:pPr marL="0" indent="256032" algn="l" rtl="0"/>
            <a:endParaRPr lang="ar-EG" sz="1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Course Description</a:t>
            </a:r>
            <a:endParaRPr lang="ar-E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Date Placeholder 4"/>
          <p:cNvSpPr>
            <a:spLocks noGrp="1"/>
          </p:cNvSpPr>
          <p:nvPr>
            <p:ph type="dt" sz="half" idx="10"/>
          </p:nvPr>
        </p:nvSpPr>
        <p:spPr/>
        <p:txBody>
          <a:bodyPr/>
          <a:lstStyle/>
          <a:p>
            <a:fld id="{C8758F25-6A7A-4EC5-9392-0ED525634349}" type="datetime1">
              <a:rPr lang="en-US" smtClean="0"/>
              <a:t>10/24/2020</a:t>
            </a:fld>
            <a:endParaRPr lang="en-US"/>
          </a:p>
        </p:txBody>
      </p:sp>
    </p:spTree>
    <p:extLst>
      <p:ext uri="{BB962C8B-B14F-4D97-AF65-F5344CB8AC3E}">
        <p14:creationId xmlns:p14="http://schemas.microsoft.com/office/powerpoint/2010/main" val="2427038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pPr indent="457200" algn="just" rtl="0">
              <a:lnSpc>
                <a:spcPct val="200000"/>
              </a:lnSpc>
            </a:pPr>
            <a:r>
              <a:rPr lang="en-US" sz="2600" dirty="0">
                <a:latin typeface="Times New Roman"/>
                <a:ea typeface="Calibri"/>
                <a:cs typeface="Arial"/>
              </a:rPr>
              <a:t>By the end of this course the student will be able to:</a:t>
            </a:r>
            <a:endParaRPr lang="en-US" sz="2600" dirty="0">
              <a:latin typeface="Calibri"/>
              <a:ea typeface="Calibri"/>
              <a:cs typeface="Arial"/>
            </a:endParaRPr>
          </a:p>
          <a:p>
            <a:pPr marL="342900" lvl="0" indent="-342900" algn="just" rtl="0">
              <a:lnSpc>
                <a:spcPct val="200000"/>
              </a:lnSpc>
              <a:buFont typeface="Symbol"/>
              <a:buChar char=""/>
            </a:pPr>
            <a:r>
              <a:rPr lang="en-US" sz="2600" dirty="0">
                <a:latin typeface="Times New Roman"/>
                <a:ea typeface="Calibri"/>
                <a:cs typeface="Arial"/>
              </a:rPr>
              <a:t>differentiate between drama and other literary genres;</a:t>
            </a:r>
            <a:endParaRPr lang="en-US" sz="2600" dirty="0">
              <a:latin typeface="Calibri"/>
              <a:ea typeface="Calibri"/>
              <a:cs typeface="Arial"/>
            </a:endParaRPr>
          </a:p>
          <a:p>
            <a:pPr marL="342900" lvl="0" indent="-342900" algn="just" rtl="0">
              <a:lnSpc>
                <a:spcPct val="200000"/>
              </a:lnSpc>
              <a:buFont typeface="Symbol"/>
              <a:buChar char=""/>
            </a:pPr>
            <a:r>
              <a:rPr lang="en-US" sz="2600" dirty="0">
                <a:latin typeface="Times New Roman"/>
                <a:ea typeface="Calibri"/>
                <a:cs typeface="Arial"/>
              </a:rPr>
              <a:t>realize the traditions of this art and its varied elements;</a:t>
            </a:r>
            <a:endParaRPr lang="en-US" sz="2600" dirty="0">
              <a:latin typeface="Calibri"/>
              <a:ea typeface="Calibri"/>
              <a:cs typeface="Arial"/>
            </a:endParaRPr>
          </a:p>
          <a:p>
            <a:pPr marL="342900" lvl="0" indent="-342900" algn="just" rtl="0">
              <a:lnSpc>
                <a:spcPct val="200000"/>
              </a:lnSpc>
              <a:buFont typeface="Symbol"/>
              <a:buChar char=""/>
            </a:pPr>
            <a:r>
              <a:rPr lang="en-US" sz="2600" dirty="0">
                <a:latin typeface="Times New Roman"/>
                <a:ea typeface="Calibri"/>
                <a:cs typeface="Arial"/>
              </a:rPr>
              <a:t>distinguish different types of drama: comedy, tragedy, tragicomedy, and others;</a:t>
            </a:r>
            <a:endParaRPr lang="en-US" sz="2600" dirty="0">
              <a:latin typeface="Calibri"/>
              <a:ea typeface="Calibri"/>
              <a:cs typeface="Arial"/>
            </a:endParaRPr>
          </a:p>
          <a:p>
            <a:pPr marL="342900" lvl="0" indent="-342900" algn="just" rtl="0">
              <a:lnSpc>
                <a:spcPct val="200000"/>
              </a:lnSpc>
              <a:buFont typeface="Symbol"/>
              <a:buChar char=""/>
            </a:pPr>
            <a:r>
              <a:rPr lang="en-US" sz="2600" dirty="0">
                <a:latin typeface="Times New Roman"/>
                <a:ea typeface="Calibri"/>
                <a:cs typeface="Arial"/>
              </a:rPr>
              <a:t>acquire an analytical insight enabled him to deal with any script whether a classic or whatever its period is.</a:t>
            </a:r>
            <a:endParaRPr lang="en-US" sz="2600" dirty="0">
              <a:effectLst/>
              <a:latin typeface="Calibri"/>
              <a:ea typeface="Calibri"/>
              <a:cs typeface="Aria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Date Placeholder 3"/>
          <p:cNvSpPr>
            <a:spLocks noGrp="1"/>
          </p:cNvSpPr>
          <p:nvPr>
            <p:ph type="dt" sz="half" idx="10"/>
          </p:nvPr>
        </p:nvSpPr>
        <p:spPr/>
        <p:txBody>
          <a:bodyPr/>
          <a:lstStyle/>
          <a:p>
            <a:fld id="{180CDFE1-65AC-43AB-B8A3-76930CC7CFAC}" type="datetime1">
              <a:rPr lang="en-US" smtClean="0"/>
              <a:t>10/24/2020</a:t>
            </a:fld>
            <a:endParaRPr lang="en-US"/>
          </a:p>
        </p:txBody>
      </p:sp>
    </p:spTree>
    <p:extLst>
      <p:ext uri="{BB962C8B-B14F-4D97-AF65-F5344CB8AC3E}">
        <p14:creationId xmlns:p14="http://schemas.microsoft.com/office/powerpoint/2010/main" val="3436289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t> </a:t>
            </a:r>
            <a:r>
              <a:rPr lang="en-US" sz="1800" dirty="0" smtClean="0"/>
              <a:t>THE TIMELINE OF THE COURSE</a:t>
            </a:r>
            <a:endParaRPr lang="ar-EG" sz="18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219200"/>
            <a:ext cx="73152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
        <p:nvSpPr>
          <p:cNvPr id="5" name="Date Placeholder 4"/>
          <p:cNvSpPr>
            <a:spLocks noGrp="1"/>
          </p:cNvSpPr>
          <p:nvPr>
            <p:ph type="dt" sz="half" idx="10"/>
          </p:nvPr>
        </p:nvSpPr>
        <p:spPr/>
        <p:txBody>
          <a:bodyPr/>
          <a:lstStyle/>
          <a:p>
            <a:fld id="{CC3CA55C-4648-4639-BFAA-38D9355F9017}" type="datetime1">
              <a:rPr lang="en-US" smtClean="0"/>
              <a:t>10/24/2020</a:t>
            </a:fld>
            <a:endParaRPr lang="en-US"/>
          </a:p>
        </p:txBody>
      </p:sp>
    </p:spTree>
    <p:extLst>
      <p:ext uri="{BB962C8B-B14F-4D97-AF65-F5344CB8AC3E}">
        <p14:creationId xmlns:p14="http://schemas.microsoft.com/office/powerpoint/2010/main" val="2695675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457200" algn="just" rtl="0">
              <a:spcBef>
                <a:spcPts val="0"/>
              </a:spcBef>
              <a:buNone/>
            </a:pPr>
            <a:r>
              <a:rPr lang="en-US" sz="2000" dirty="0" smtClean="0">
                <a:latin typeface="Times New Roman" pitchFamily="18" charset="0"/>
                <a:cs typeface="Times New Roman" pitchFamily="18" charset="0"/>
              </a:rPr>
              <a:t>Drama in its earlier times—the Middle Ages—gives great attention to the study of human race and shows a close relationship between religion and the art of drama. It reflects popular and folk ceremonies, seasonal festivals with appropriate symbolic actions, and ritual miming of basic themes as Death and resurrection. Here mime is an art of portraying a scene by bodily gestures only; silent acting. These dramatic descriptions were extracted from the liturgy—a collection of prayers and songs used in church service or sacred activities. Its representations exemplify in two ways:</a:t>
            </a:r>
          </a:p>
          <a:p>
            <a:pPr marL="109728" indent="457200" algn="just" rtl="0">
              <a:spcBef>
                <a:spcPts val="0"/>
              </a:spcBef>
              <a:buNone/>
            </a:pPr>
            <a:endParaRPr lang="en-US" sz="2000" dirty="0" smtClean="0">
              <a:latin typeface="Times New Roman" pitchFamily="18" charset="0"/>
              <a:cs typeface="Times New Roman" pitchFamily="18" charset="0"/>
            </a:endParaRPr>
          </a:p>
          <a:p>
            <a:pPr marL="109728" indent="457200" algn="just" rtl="0">
              <a:spcBef>
                <a:spcPts val="0"/>
              </a:spcBef>
              <a:buNone/>
            </a:pPr>
            <a:r>
              <a:rPr lang="en-US" sz="2000" dirty="0" smtClean="0">
                <a:latin typeface="Times New Roman" pitchFamily="18" charset="0"/>
                <a:cs typeface="Times New Roman" pitchFamily="18" charset="0"/>
              </a:rPr>
              <a:t>1- a responsive chanting or singing between a priest and the choir.</a:t>
            </a:r>
          </a:p>
          <a:p>
            <a:pPr marL="0" indent="457200" algn="just" rtl="0">
              <a:spcBef>
                <a:spcPts val="0"/>
              </a:spcBef>
              <a:buNone/>
            </a:pPr>
            <a:r>
              <a:rPr lang="en-US" sz="2000" dirty="0" smtClean="0">
                <a:latin typeface="Times New Roman" pitchFamily="18" charset="0"/>
                <a:cs typeface="Times New Roman" pitchFamily="18" charset="0"/>
              </a:rPr>
              <a:t>2- an acting of a scene between two characters or sets of       characters. </a:t>
            </a:r>
          </a:p>
          <a:p>
            <a:pPr marL="0" indent="457200" algn="just" rtl="0">
              <a:spcBef>
                <a:spcPts val="0"/>
              </a:spcBef>
              <a:buNone/>
            </a:pPr>
            <a:endParaRPr lang="en-US" sz="2000" dirty="0" smtClean="0">
              <a:latin typeface="Times New Roman" pitchFamily="18" charset="0"/>
              <a:cs typeface="Times New Roman" pitchFamily="18" charset="0"/>
            </a:endParaRPr>
          </a:p>
          <a:p>
            <a:pPr marL="0" indent="457200" algn="just" rtl="0">
              <a:spcBef>
                <a:spcPts val="0"/>
              </a:spcBef>
              <a:buNone/>
            </a:pPr>
            <a:r>
              <a:rPr lang="en-US" sz="2000" dirty="0" smtClean="0">
                <a:latin typeface="Times New Roman" pitchFamily="18" charset="0"/>
                <a:cs typeface="Times New Roman" pitchFamily="18" charset="0"/>
              </a:rPr>
              <a:t>The stories revolve around certain RITUALS, such as Christmas, Easter, Annunciation, and the Ascension, concerning the journey of Christ from birth to resurrection.    </a:t>
            </a:r>
            <a:endParaRPr lang="ar-EG"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Historical BACKROUND</a:t>
            </a:r>
            <a:endParaRPr lang="ar-E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Date Placeholder 4"/>
          <p:cNvSpPr>
            <a:spLocks noGrp="1"/>
          </p:cNvSpPr>
          <p:nvPr>
            <p:ph type="dt" sz="half" idx="10"/>
          </p:nvPr>
        </p:nvSpPr>
        <p:spPr/>
        <p:txBody>
          <a:bodyPr/>
          <a:lstStyle/>
          <a:p>
            <a:fld id="{7D3AE793-4A9B-4826-88CC-12DFFEF07239}" type="datetime1">
              <a:rPr lang="en-US" smtClean="0"/>
              <a:t>10/24/2020</a:t>
            </a:fld>
            <a:endParaRPr lang="en-US"/>
          </a:p>
        </p:txBody>
      </p:sp>
    </p:spTree>
    <p:extLst>
      <p:ext uri="{BB962C8B-B14F-4D97-AF65-F5344CB8AC3E}">
        <p14:creationId xmlns:p14="http://schemas.microsoft.com/office/powerpoint/2010/main" val="3589942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181600"/>
          </a:xfrm>
        </p:spPr>
        <p:txBody>
          <a:bodyPr>
            <a:normAutofit lnSpcReduction="10000"/>
          </a:bodyPr>
          <a:lstStyle/>
          <a:p>
            <a:pPr marL="0" indent="256032" algn="l" rtl="0"/>
            <a:r>
              <a:rPr lang="en-US" sz="2000" dirty="0" smtClean="0">
                <a:latin typeface="Times New Roman" pitchFamily="18" charset="0"/>
                <a:cs typeface="Times New Roman" pitchFamily="18" charset="0"/>
              </a:rPr>
              <a:t>CHRISTMAS: Christian holiday commemorating the birth of Jesus Christ.</a:t>
            </a:r>
          </a:p>
          <a:p>
            <a:pPr marL="0" indent="256032" algn="l" rtl="0"/>
            <a:r>
              <a:rPr lang="en-US" sz="2000" dirty="0" smtClean="0">
                <a:latin typeface="Times New Roman" pitchFamily="18" charset="0"/>
                <a:cs typeface="Times New Roman" pitchFamily="18" charset="0"/>
              </a:rPr>
              <a:t>EASTER: [Feast of resurrection] Christian festival memorializing the resurrection of Jesus Christ.</a:t>
            </a:r>
          </a:p>
          <a:p>
            <a:pPr marL="0" indent="256032" algn="l" rtl="0"/>
            <a:r>
              <a:rPr lang="en-US" sz="2000" dirty="0" smtClean="0">
                <a:latin typeface="Times New Roman" pitchFamily="18" charset="0"/>
                <a:cs typeface="Times New Roman" pitchFamily="18" charset="0"/>
              </a:rPr>
              <a:t>ANUNCIATION: Angel Gabriel’s announcement to Mary of the incarnation of Jesus.</a:t>
            </a:r>
          </a:p>
          <a:p>
            <a:pPr marL="0" indent="256032" algn="l" rtl="0"/>
            <a:r>
              <a:rPr lang="en-US" sz="2000" dirty="0" smtClean="0">
                <a:latin typeface="Times New Roman" pitchFamily="18" charset="0"/>
                <a:cs typeface="Times New Roman" pitchFamily="18" charset="0"/>
              </a:rPr>
              <a:t>ASCENSION : day that Jesus rose to heaven.</a:t>
            </a:r>
          </a:p>
          <a:p>
            <a:pPr marL="0" indent="256032" algn="l" rtl="0"/>
            <a:r>
              <a:rPr lang="en-US" sz="2000" dirty="0" smtClean="0">
                <a:latin typeface="Times New Roman" pitchFamily="18" charset="0"/>
                <a:cs typeface="Times New Roman" pitchFamily="18" charset="0"/>
              </a:rPr>
              <a:t>These performances  incite the beginning of medieval drama. The liturgy, biblical story, and other varieties of Christian literature lead to the appearance of  other simple plays with characters from the New Testament and the Old.</a:t>
            </a:r>
          </a:p>
          <a:p>
            <a:pPr marL="0" indent="256032" algn="l" rtl="0"/>
            <a:r>
              <a:rPr lang="en-US" sz="2000" dirty="0" smtClean="0">
                <a:latin typeface="Times New Roman" pitchFamily="18" charset="0"/>
                <a:cs typeface="Times New Roman" pitchFamily="18" charset="0"/>
              </a:rPr>
              <a:t>The popularity of such performances and the appealing interest of the popular motivate sorts of developments.</a:t>
            </a:r>
          </a:p>
          <a:p>
            <a:pPr marL="0" indent="256032" algn="l" rtl="0"/>
            <a:r>
              <a:rPr lang="en-US" sz="2000" dirty="0" smtClean="0">
                <a:latin typeface="Times New Roman" pitchFamily="18" charset="0"/>
                <a:cs typeface="Times New Roman" pitchFamily="18" charset="0"/>
              </a:rPr>
              <a:t>1- the vernacular language, rather than Latin, began to appear;</a:t>
            </a:r>
          </a:p>
          <a:p>
            <a:pPr marL="0" indent="256032" algn="l" rtl="0"/>
            <a:r>
              <a:rPr lang="en-US" sz="2000" dirty="0" smtClean="0">
                <a:latin typeface="Times New Roman" pitchFamily="18" charset="0"/>
                <a:cs typeface="Times New Roman" pitchFamily="18" charset="0"/>
              </a:rPr>
              <a:t>2- Inside the church became an unsuitable place. So the performances move to the churchyard, then to the marketplace, to a comfortable garden or meadow.</a:t>
            </a:r>
          </a:p>
          <a:p>
            <a:pPr marL="0" indent="256032" algn="l" rtl="0"/>
            <a:r>
              <a:rPr lang="en-US" sz="2000" dirty="0" smtClean="0">
                <a:latin typeface="Times New Roman" pitchFamily="18" charset="0"/>
                <a:cs typeface="Times New Roman" pitchFamily="18" charset="0"/>
              </a:rPr>
              <a:t>3- The stories upon which the plays are built make use of the whole range of sacred history from the creation to the day of Judgment, not only the liturgy.</a:t>
            </a:r>
            <a:endParaRPr lang="ar-EG" sz="20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Date Placeholder 3"/>
          <p:cNvSpPr>
            <a:spLocks noGrp="1"/>
          </p:cNvSpPr>
          <p:nvPr>
            <p:ph type="dt" sz="half" idx="10"/>
          </p:nvPr>
        </p:nvSpPr>
        <p:spPr/>
        <p:txBody>
          <a:bodyPr/>
          <a:lstStyle/>
          <a:p>
            <a:fld id="{87DD00F4-438F-4EE4-9594-E752F810B159}" type="datetime1">
              <a:rPr lang="en-US" smtClean="0"/>
              <a:t>10/24/2020</a:t>
            </a:fld>
            <a:endParaRPr lang="en-US"/>
          </a:p>
        </p:txBody>
      </p:sp>
    </p:spTree>
    <p:extLst>
      <p:ext uri="{BB962C8B-B14F-4D97-AF65-F5344CB8AC3E}">
        <p14:creationId xmlns:p14="http://schemas.microsoft.com/office/powerpoint/2010/main" val="29190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457200" algn="l" rtl="0">
              <a:lnSpc>
                <a:spcPct val="150000"/>
              </a:lnSpc>
            </a:pPr>
            <a:r>
              <a:rPr lang="en-US" sz="2400" dirty="0" smtClean="0">
                <a:latin typeface="Times New Roman" pitchFamily="18" charset="0"/>
                <a:cs typeface="Times New Roman" pitchFamily="18" charset="0"/>
              </a:rPr>
              <a:t>These developments result in the appearance of the miracle plays whose themes are still religious, but its language is English. It flourished throughout England from the reign of Henry II to that of Elizabeth (1154-1603). These plays extract its stories from religious tales about the creation of man, his fall and banishment from the Garden of Eden, important matters in the Old Testament, the life of Christ in the New, and the summoning or calling up of all creatures on the day of Judgment.</a:t>
            </a:r>
            <a:endParaRPr lang="ar-EG" sz="2400" dirty="0">
              <a:latin typeface="Times New Roman" pitchFamily="18" charset="0"/>
              <a:cs typeface="Times New Roman" pitchFamily="18" charset="0"/>
            </a:endParaRPr>
          </a:p>
        </p:txBody>
      </p:sp>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latin typeface="Times New Roman" pitchFamily="18" charset="0"/>
                <a:cs typeface="Times New Roman" pitchFamily="18" charset="0"/>
              </a:rPr>
              <a:t>THE MIRACLE PLAYS</a:t>
            </a:r>
            <a:endParaRPr lang="ar-EG"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Date Placeholder 4"/>
          <p:cNvSpPr>
            <a:spLocks noGrp="1"/>
          </p:cNvSpPr>
          <p:nvPr>
            <p:ph type="dt" sz="half" idx="10"/>
          </p:nvPr>
        </p:nvSpPr>
        <p:spPr/>
        <p:txBody>
          <a:bodyPr/>
          <a:lstStyle/>
          <a:p>
            <a:fld id="{B76481B3-5143-4086-A6CE-9D8E02A2C595}" type="datetime1">
              <a:rPr lang="en-US" smtClean="0"/>
              <a:t>10/24/2020</a:t>
            </a:fld>
            <a:endParaRPr lang="en-US"/>
          </a:p>
        </p:txBody>
      </p:sp>
    </p:spTree>
    <p:extLst>
      <p:ext uri="{BB962C8B-B14F-4D97-AF65-F5344CB8AC3E}">
        <p14:creationId xmlns:p14="http://schemas.microsoft.com/office/powerpoint/2010/main" val="2418467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pPr marL="0" indent="256032" algn="just" rtl="0">
              <a:lnSpc>
                <a:spcPct val="200000"/>
              </a:lnSpc>
            </a:pPr>
            <a:r>
              <a:rPr lang="en-US" sz="2000" dirty="0" smtClean="0">
                <a:latin typeface="Times New Roman" pitchFamily="18" charset="0"/>
                <a:cs typeface="Times New Roman" pitchFamily="18" charset="0"/>
              </a:rPr>
              <a:t>These performances were given on wagons (or ‘pageants’)—stages on wheels which went from station to another. Each pageant presents only a scene of the whole cycle. Among, these cycles are Chester, York, Wakefield, Newcastle, etc.  The producers of such productions were trade guilds of different towns of England.</a:t>
            </a:r>
            <a:endParaRPr lang="ar-EG" sz="20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Date Placeholder 3"/>
          <p:cNvSpPr>
            <a:spLocks noGrp="1"/>
          </p:cNvSpPr>
          <p:nvPr>
            <p:ph type="dt" sz="half" idx="10"/>
          </p:nvPr>
        </p:nvSpPr>
        <p:spPr/>
        <p:txBody>
          <a:bodyPr/>
          <a:lstStyle/>
          <a:p>
            <a:fld id="{606E4410-6AB2-4AB1-8925-3D298A8C93F9}" type="datetime1">
              <a:rPr lang="en-US" smtClean="0"/>
              <a:t>10/24/2020</a:t>
            </a:fld>
            <a:endParaRPr lang="en-US"/>
          </a:p>
        </p:txBody>
      </p:sp>
    </p:spTree>
    <p:extLst>
      <p:ext uri="{BB962C8B-B14F-4D97-AF65-F5344CB8AC3E}">
        <p14:creationId xmlns:p14="http://schemas.microsoft.com/office/powerpoint/2010/main" val="277324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256032" algn="l" rtl="0"/>
            <a:r>
              <a:rPr lang="en-US" sz="2000" dirty="0" smtClean="0">
                <a:latin typeface="Times New Roman" pitchFamily="18" charset="0"/>
                <a:cs typeface="Times New Roman" pitchFamily="18" charset="0"/>
              </a:rPr>
              <a:t>Another form of drama which flourished during the Middle Ages was the morality play. It shows the eternal struggle between the powers of good and evil for the control of the soul of man. The individuals or characters were abstract virtues or vices; each acts and speaks according to his name, such as Knowledge, Understanding, Wisdom, Mankind, Lucifer, etc. in these dramas, there is an attempt to unveil the whole scope of man’s experience and temptation in life. </a:t>
            </a:r>
          </a:p>
          <a:p>
            <a:pPr marL="0" indent="256032" algn="l" rtl="0"/>
            <a:r>
              <a:rPr lang="en-US" sz="2000" dirty="0" smtClean="0">
                <a:latin typeface="Times New Roman" pitchFamily="18" charset="0"/>
                <a:cs typeface="Times New Roman" pitchFamily="18" charset="0"/>
              </a:rPr>
              <a:t>The “Dance of Death” was a common medieval motif; it is God’s messenger to summon all—high and low alike. Also the “</a:t>
            </a:r>
            <a:r>
              <a:rPr lang="en-US" sz="2000" dirty="0" err="1" smtClean="0">
                <a:latin typeface="Times New Roman" pitchFamily="18" charset="0"/>
                <a:cs typeface="Times New Roman" pitchFamily="18" charset="0"/>
              </a:rPr>
              <a:t>ubi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sunt</a:t>
            </a:r>
            <a:r>
              <a:rPr lang="en-US" sz="2000" dirty="0" smtClean="0">
                <a:latin typeface="Times New Roman" pitchFamily="18" charset="0"/>
                <a:cs typeface="Times New Roman" pitchFamily="18" charset="0"/>
              </a:rPr>
              <a:t>” theme—a Latin rhetoric question, meaning where are those who were before us? It is a meditation on morality and life’s transience. </a:t>
            </a:r>
          </a:p>
          <a:p>
            <a:pPr marL="0" indent="256032" algn="l" rtl="0"/>
            <a:r>
              <a:rPr lang="en-US" sz="2000" dirty="0" smtClean="0">
                <a:latin typeface="Times New Roman" pitchFamily="18" charset="0"/>
                <a:cs typeface="Times New Roman" pitchFamily="18" charset="0"/>
              </a:rPr>
              <a:t>Among morality plays are </a:t>
            </a:r>
            <a:r>
              <a:rPr lang="en-US" sz="2000" i="1" dirty="0" smtClean="0">
                <a:latin typeface="Times New Roman" pitchFamily="18" charset="0"/>
                <a:cs typeface="Times New Roman" pitchFamily="18" charset="0"/>
              </a:rPr>
              <a:t>The Pride of Life</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the Castle of Perseverance</a:t>
            </a:r>
            <a:r>
              <a:rPr lang="en-US" sz="2000" dirty="0" smtClean="0">
                <a:latin typeface="Times New Roman" pitchFamily="18" charset="0"/>
                <a:cs typeface="Times New Roman" pitchFamily="18" charset="0"/>
              </a:rPr>
              <a:t>, and </a:t>
            </a:r>
            <a:r>
              <a:rPr lang="en-US" sz="2000" i="1" dirty="0" smtClean="0">
                <a:latin typeface="Times New Roman" pitchFamily="18" charset="0"/>
                <a:cs typeface="Times New Roman" pitchFamily="18" charset="0"/>
              </a:rPr>
              <a:t>Everyman</a:t>
            </a:r>
            <a:r>
              <a:rPr lang="en-US" sz="2000" dirty="0" smtClean="0">
                <a:latin typeface="Times New Roman" pitchFamily="18" charset="0"/>
                <a:cs typeface="Times New Roman" pitchFamily="18" charset="0"/>
              </a:rPr>
              <a:t>. </a:t>
            </a:r>
            <a:endParaRPr lang="ar-EG" sz="2000" dirty="0">
              <a:latin typeface="Times New Roman" pitchFamily="18" charset="0"/>
              <a:cs typeface="Times New Roman" pitchFamily="18" charset="0"/>
            </a:endParaRPr>
          </a:p>
        </p:txBody>
      </p:sp>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effectLst/>
                <a:latin typeface="Times New Roman" pitchFamily="18" charset="0"/>
                <a:cs typeface="Times New Roman" pitchFamily="18" charset="0"/>
              </a:rPr>
              <a:t>THE MORALITY PLAYS</a:t>
            </a:r>
            <a:endParaRPr lang="ar-EG" sz="3600" dirty="0">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Date Placeholder 4"/>
          <p:cNvSpPr>
            <a:spLocks noGrp="1"/>
          </p:cNvSpPr>
          <p:nvPr>
            <p:ph type="dt" sz="half" idx="10"/>
          </p:nvPr>
        </p:nvSpPr>
        <p:spPr/>
        <p:txBody>
          <a:bodyPr/>
          <a:lstStyle/>
          <a:p>
            <a:fld id="{CFAD21A1-11D3-497E-AE44-E90C019CFAC0}" type="datetime1">
              <a:rPr lang="en-US" smtClean="0"/>
              <a:t>10/24/2020</a:t>
            </a:fld>
            <a:endParaRPr lang="en-US"/>
          </a:p>
        </p:txBody>
      </p:sp>
    </p:spTree>
    <p:extLst>
      <p:ext uri="{BB962C8B-B14F-4D97-AF65-F5344CB8AC3E}">
        <p14:creationId xmlns:p14="http://schemas.microsoft.com/office/powerpoint/2010/main" val="579258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288</TotalTime>
  <Words>1047</Words>
  <Application>Microsoft Office PowerPoint</Application>
  <PresentationFormat>On-screen Show (4:3)</PresentationFormat>
  <Paragraphs>61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An Introduction to Drama</vt:lpstr>
      <vt:lpstr>Course Description</vt:lpstr>
      <vt:lpstr>PowerPoint Presentation</vt:lpstr>
      <vt:lpstr> THE TIMELINE OF THE COURSE</vt:lpstr>
      <vt:lpstr>Historical BACKROUND</vt:lpstr>
      <vt:lpstr>PowerPoint Presentation</vt:lpstr>
      <vt:lpstr>THE MIRACLE PLAYS</vt:lpstr>
      <vt:lpstr>PowerPoint Presentation</vt:lpstr>
      <vt:lpstr>THE MORALITY PLAYS</vt:lpstr>
      <vt:lpstr>EVERYMAN</vt:lpstr>
      <vt:lpstr>INTERLUDE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Drama</dc:title>
  <dc:creator>ok</dc:creator>
  <cp:lastModifiedBy>ok</cp:lastModifiedBy>
  <cp:revision>18</cp:revision>
  <dcterms:created xsi:type="dcterms:W3CDTF">2006-08-16T00:00:00Z</dcterms:created>
  <dcterms:modified xsi:type="dcterms:W3CDTF">2020-10-24T06:18:16Z</dcterms:modified>
</cp:coreProperties>
</file>